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57" r:id="rId3"/>
    <p:sldId id="258" r:id="rId4"/>
    <p:sldId id="276" r:id="rId5"/>
    <p:sldId id="264" r:id="rId6"/>
    <p:sldId id="265" r:id="rId7"/>
    <p:sldId id="266" r:id="rId8"/>
    <p:sldId id="267" r:id="rId9"/>
    <p:sldId id="268" r:id="rId10"/>
    <p:sldId id="269" r:id="rId11"/>
    <p:sldId id="270" r:id="rId12"/>
    <p:sldId id="271" r:id="rId13"/>
    <p:sldId id="273" r:id="rId14"/>
    <p:sldId id="277" r:id="rId15"/>
    <p:sldId id="280" r:id="rId16"/>
    <p:sldId id="278" r:id="rId17"/>
    <p:sldId id="282" r:id="rId18"/>
    <p:sldId id="281"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varScale="1">
        <p:scale>
          <a:sx n="73" d="100"/>
          <a:sy n="73" d="100"/>
        </p:scale>
        <p:origin x="-1296" y="-108"/>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ACC58F2-A52F-41EA-8933-4A64763F5C95}" type="datetimeFigureOut">
              <a:rPr lang="en-US" smtClean="0"/>
              <a:pPr/>
              <a:t>7/20/2018</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CF4625F-0BB4-4825-BAB3-5B521CD8C172}" type="slidenum">
              <a:rPr lang="en-US" smtClean="0"/>
              <a:pPr/>
              <a:t>‹#›</a:t>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CF4625F-0BB4-4825-BAB3-5B521CD8C172}"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CF4625F-0BB4-4825-BAB3-5B521CD8C172}" type="slidenum">
              <a:rPr lang="en-US" smtClean="0"/>
              <a:pPr/>
              <a:t>11</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CF4625F-0BB4-4825-BAB3-5B521CD8C172}" type="slidenum">
              <a:rPr lang="en-US" smtClean="0"/>
              <a:pPr/>
              <a:t>12</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CF4625F-0BB4-4825-BAB3-5B521CD8C172}" type="slidenum">
              <a:rPr lang="en-US" smtClean="0"/>
              <a:pPr/>
              <a:t>13</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CF4625F-0BB4-4825-BAB3-5B521CD8C172}" type="slidenum">
              <a:rPr lang="en-US" smtClean="0"/>
              <a:pPr/>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CF4625F-0BB4-4825-BAB3-5B521CD8C172}"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CF4625F-0BB4-4825-BAB3-5B521CD8C172}" type="slidenum">
              <a:rPr lang="en-US" smtClean="0"/>
              <a:pPr/>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CF4625F-0BB4-4825-BAB3-5B521CD8C172}" type="slidenum">
              <a:rPr lang="en-US" smtClean="0"/>
              <a:pPr/>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CF4625F-0BB4-4825-BAB3-5B521CD8C172}" type="slidenum">
              <a:rPr lang="en-US" smtClean="0"/>
              <a:pPr/>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CF4625F-0BB4-4825-BAB3-5B521CD8C172}" type="slidenum">
              <a:rPr lang="en-US" smtClean="0"/>
              <a:pPr/>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CF4625F-0BB4-4825-BAB3-5B521CD8C172}" type="slidenum">
              <a:rPr lang="en-US" smtClean="0"/>
              <a:pPr/>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2CF4625F-0BB4-4825-BAB3-5B521CD8C172}" type="slidenum">
              <a:rPr lang="en-US" smtClean="0"/>
              <a:pPr/>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9BC486F-1E91-45E3-99E3-6298D806848B}" type="datetimeFigureOut">
              <a:rPr lang="en-US" smtClean="0"/>
              <a:pPr/>
              <a:t>7/20/2018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E67B471-1073-4669-A2B7-F7499700CDE0}"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9BC486F-1E91-45E3-99E3-6298D806848B}" type="datetimeFigureOut">
              <a:rPr lang="en-US" smtClean="0"/>
              <a:pPr/>
              <a:t>7/20/2018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E67B471-1073-4669-A2B7-F7499700CDE0}"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9BC486F-1E91-45E3-99E3-6298D806848B}" type="datetimeFigureOut">
              <a:rPr lang="en-US" smtClean="0"/>
              <a:pPr/>
              <a:t>7/20/2018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E67B471-1073-4669-A2B7-F7499700CDE0}"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9BC486F-1E91-45E3-99E3-6298D806848B}" type="datetimeFigureOut">
              <a:rPr lang="en-US" smtClean="0"/>
              <a:pPr/>
              <a:t>7/20/2018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E67B471-1073-4669-A2B7-F7499700CDE0}"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9BC486F-1E91-45E3-99E3-6298D806848B}" type="datetimeFigureOut">
              <a:rPr lang="en-US" smtClean="0"/>
              <a:pPr/>
              <a:t>7/20/2018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E67B471-1073-4669-A2B7-F7499700CDE0}"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9BC486F-1E91-45E3-99E3-6298D806848B}" type="datetimeFigureOut">
              <a:rPr lang="en-US" smtClean="0"/>
              <a:pPr/>
              <a:t>7/20/2018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E67B471-1073-4669-A2B7-F7499700CDE0}"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9BC486F-1E91-45E3-99E3-6298D806848B}" type="datetimeFigureOut">
              <a:rPr lang="en-US" smtClean="0"/>
              <a:pPr/>
              <a:t>7/20/2018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E67B471-1073-4669-A2B7-F7499700CDE0}"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9BC486F-1E91-45E3-99E3-6298D806848B}" type="datetimeFigureOut">
              <a:rPr lang="en-US" smtClean="0"/>
              <a:pPr/>
              <a:t>7/20/2018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E67B471-1073-4669-A2B7-F7499700CDE0}"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9BC486F-1E91-45E3-99E3-6298D806848B}" type="datetimeFigureOut">
              <a:rPr lang="en-US" smtClean="0"/>
              <a:pPr/>
              <a:t>7/20/2018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9E67B471-1073-4669-A2B7-F7499700CDE0}"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9BC486F-1E91-45E3-99E3-6298D806848B}" type="datetimeFigureOut">
              <a:rPr lang="en-US" smtClean="0"/>
              <a:pPr/>
              <a:t>7/20/2018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E67B471-1073-4669-A2B7-F7499700CDE0}"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9BC486F-1E91-45E3-99E3-6298D806848B}" type="datetimeFigureOut">
              <a:rPr lang="en-US" smtClean="0"/>
              <a:pPr/>
              <a:t>7/20/2018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E67B471-1073-4669-A2B7-F7499700CDE0}"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9BC486F-1E91-45E3-99E3-6298D806848B}" type="datetimeFigureOut">
              <a:rPr lang="en-US" smtClean="0"/>
              <a:pPr/>
              <a:t>7/20/2018</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67B471-1073-4669-A2B7-F7499700CDE0}"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38200" y="304801"/>
            <a:ext cx="7543800" cy="609600"/>
          </a:xfrm>
        </p:spPr>
        <p:txBody>
          <a:bodyPr>
            <a:normAutofit fontScale="90000"/>
          </a:bodyPr>
          <a:lstStyle/>
          <a:p>
            <a:r>
              <a:rPr lang="en-US" dirty="0"/>
              <a:t>Sustaining D</a:t>
            </a:r>
            <a:r>
              <a:rPr lang="en-US" dirty="0" smtClean="0"/>
              <a:t>rinking Water Sources</a:t>
            </a:r>
            <a:r>
              <a:rPr lang="en-US" dirty="0"/>
              <a:t/>
            </a:r>
            <a:br>
              <a:rPr lang="en-US" dirty="0"/>
            </a:br>
            <a:endParaRPr lang="en-US" dirty="0"/>
          </a:p>
        </p:txBody>
      </p:sp>
      <p:sp>
        <p:nvSpPr>
          <p:cNvPr id="3" name="Subtitle 2"/>
          <p:cNvSpPr>
            <a:spLocks noGrp="1"/>
          </p:cNvSpPr>
          <p:nvPr>
            <p:ph type="subTitle" idx="1"/>
          </p:nvPr>
        </p:nvSpPr>
        <p:spPr>
          <a:xfrm>
            <a:off x="533400" y="838200"/>
            <a:ext cx="8001000" cy="5410200"/>
          </a:xfrm>
        </p:spPr>
        <p:txBody>
          <a:bodyPr>
            <a:normAutofit fontScale="85000" lnSpcReduction="10000"/>
          </a:bodyPr>
          <a:lstStyle/>
          <a:p>
            <a:pPr algn="l"/>
            <a:r>
              <a:rPr lang="en-US" dirty="0">
                <a:solidFill>
                  <a:schemeClr val="tx1"/>
                </a:solidFill>
              </a:rPr>
              <a:t>Ensuring drinking water sustainability is of paramount importance. Sustaining the sources depends the following major aspects: (</a:t>
            </a:r>
            <a:r>
              <a:rPr lang="en-US" dirty="0" err="1">
                <a:solidFill>
                  <a:schemeClr val="tx1"/>
                </a:solidFill>
              </a:rPr>
              <a:t>i</a:t>
            </a:r>
            <a:r>
              <a:rPr lang="en-US" dirty="0">
                <a:solidFill>
                  <a:schemeClr val="tx1"/>
                </a:solidFill>
              </a:rPr>
              <a:t>) Source strengthening/sustainability (ii) Regular operation and maintenance and (iii) Replacing the aged infrastructure. </a:t>
            </a:r>
            <a:br>
              <a:rPr lang="en-US" dirty="0">
                <a:solidFill>
                  <a:schemeClr val="tx1"/>
                </a:solidFill>
              </a:rPr>
            </a:br>
            <a:r>
              <a:rPr lang="en-US" dirty="0">
                <a:solidFill>
                  <a:schemeClr val="tx1"/>
                </a:solidFill>
              </a:rPr>
              <a:t>Suggestions are invited to</a:t>
            </a:r>
          </a:p>
          <a:p>
            <a:pPr algn="l"/>
            <a:r>
              <a:rPr lang="en-US" dirty="0">
                <a:solidFill>
                  <a:schemeClr val="tx1"/>
                </a:solidFill>
              </a:rPr>
              <a:t>Achieve source strengthening through innovative, measures and/or traditional water harvesting wisdom.</a:t>
            </a:r>
          </a:p>
          <a:p>
            <a:pPr algn="l"/>
            <a:r>
              <a:rPr lang="en-US" dirty="0">
                <a:solidFill>
                  <a:schemeClr val="tx1"/>
                </a:solidFill>
              </a:rPr>
              <a:t>Reduce the operation and maintenance cost of water supply schemes with special focus on decreasing power consumption</a:t>
            </a:r>
          </a:p>
          <a:p>
            <a:pPr algn="l"/>
            <a:r>
              <a:rPr lang="en-US" dirty="0">
                <a:solidFill>
                  <a:schemeClr val="tx1"/>
                </a:solidFill>
              </a:rPr>
              <a:t>Replace/repair the aging infrastructure through unique, cost effective, new/innovative technologies/methods.</a:t>
            </a:r>
          </a:p>
          <a:p>
            <a:pPr algn="l"/>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Grp="1" noChangeAspect="1" noChangeArrowheads="1"/>
          </p:cNvPicPr>
          <p:nvPr>
            <p:ph idx="1"/>
          </p:nvPr>
        </p:nvPicPr>
        <p:blipFill>
          <a:blip r:embed="rId3"/>
          <a:srcRect/>
          <a:stretch>
            <a:fillRect/>
          </a:stretch>
        </p:blipFill>
        <p:spPr bwMode="auto">
          <a:xfrm>
            <a:off x="238419" y="-228600"/>
            <a:ext cx="8626985" cy="6629400"/>
          </a:xfrm>
          <a:prstGeom prst="rect">
            <a:avLst/>
          </a:prstGeom>
          <a:noFill/>
          <a:ln w="9525">
            <a:noFill/>
            <a:miter lim="800000"/>
            <a:headEnd/>
            <a:tailEnd/>
          </a:ln>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Grp="1" noChangeAspect="1" noChangeArrowheads="1"/>
          </p:cNvPicPr>
          <p:nvPr>
            <p:ph idx="1"/>
          </p:nvPr>
        </p:nvPicPr>
        <p:blipFill>
          <a:blip r:embed="rId3"/>
          <a:srcRect/>
          <a:stretch>
            <a:fillRect/>
          </a:stretch>
        </p:blipFill>
        <p:spPr bwMode="auto">
          <a:xfrm>
            <a:off x="311515" y="1610486"/>
            <a:ext cx="8832485" cy="4217511"/>
          </a:xfrm>
          <a:prstGeom prst="rect">
            <a:avLst/>
          </a:prstGeom>
          <a:noFill/>
          <a:ln w="9525">
            <a:noFill/>
            <a:miter lim="800000"/>
            <a:headEnd/>
            <a:tailEnd/>
          </a:ln>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8194" name="Picture 2"/>
          <p:cNvPicPr>
            <a:picLocks noGrp="1" noChangeAspect="1" noChangeArrowheads="1"/>
          </p:cNvPicPr>
          <p:nvPr>
            <p:ph idx="1"/>
          </p:nvPr>
        </p:nvPicPr>
        <p:blipFill>
          <a:blip r:embed="rId3" cstate="print"/>
          <a:srcRect/>
          <a:stretch>
            <a:fillRect/>
          </a:stretch>
        </p:blipFill>
        <p:spPr bwMode="auto">
          <a:xfrm>
            <a:off x="548126" y="1600200"/>
            <a:ext cx="8047747" cy="4525963"/>
          </a:xfrm>
          <a:prstGeom prst="rect">
            <a:avLst/>
          </a:prstGeom>
          <a:noFill/>
          <a:ln w="9525">
            <a:noFill/>
            <a:miter lim="800000"/>
            <a:headEnd/>
            <a:tailEnd/>
          </a:ln>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0242" name="Picture 2"/>
          <p:cNvPicPr>
            <a:picLocks noGrp="1" noChangeAspect="1" noChangeArrowheads="1"/>
          </p:cNvPicPr>
          <p:nvPr>
            <p:ph idx="1"/>
          </p:nvPr>
        </p:nvPicPr>
        <p:blipFill>
          <a:blip r:embed="rId3"/>
          <a:srcRect/>
          <a:stretch>
            <a:fillRect/>
          </a:stretch>
        </p:blipFill>
        <p:spPr bwMode="auto">
          <a:xfrm>
            <a:off x="1619250" y="1791494"/>
            <a:ext cx="5905500" cy="4143375"/>
          </a:xfrm>
          <a:prstGeom prst="rect">
            <a:avLst/>
          </a:prstGeom>
          <a:noFill/>
          <a:ln w="9525">
            <a:noFill/>
            <a:miter lim="800000"/>
            <a:headEnd/>
            <a:tailEnd/>
          </a:ln>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GB" dirty="0" smtClean="0"/>
              <a:t>MERITS</a:t>
            </a:r>
            <a:endParaRPr lang="en-GB" dirty="0"/>
          </a:p>
        </p:txBody>
      </p:sp>
      <p:sp>
        <p:nvSpPr>
          <p:cNvPr id="3" name="Content Placeholder 2"/>
          <p:cNvSpPr>
            <a:spLocks noGrp="1"/>
          </p:cNvSpPr>
          <p:nvPr>
            <p:ph idx="1"/>
          </p:nvPr>
        </p:nvSpPr>
        <p:spPr/>
        <p:txBody>
          <a:bodyPr>
            <a:normAutofit fontScale="25000" lnSpcReduction="20000"/>
          </a:bodyPr>
          <a:lstStyle/>
          <a:p>
            <a:r>
              <a:rPr lang="en-US" sz="11200" dirty="0" smtClean="0"/>
              <a:t>Advantage: Prevents Water Accumulation-</a:t>
            </a:r>
          </a:p>
          <a:p>
            <a:pPr>
              <a:buNone/>
            </a:pPr>
            <a:r>
              <a:rPr lang="en-US" sz="11200" dirty="0" smtClean="0"/>
              <a:t>    Drainage systems can prevent water accumulation that can lead to flooding by directing the water away from your home. Water that over-accumulates in your yard may kill plants. Drainage systems also prevent the accumulation of stagnant water, which can encourage mosquitoes to breed.</a:t>
            </a:r>
          </a:p>
          <a:p>
            <a:r>
              <a:rPr lang="en-US" sz="11200" dirty="0" smtClean="0"/>
              <a:t>Advantage: Reduces Soil Erosion</a:t>
            </a:r>
          </a:p>
          <a:p>
            <a:pPr>
              <a:buNone/>
            </a:pPr>
            <a:r>
              <a:rPr lang="en-US" sz="11200" dirty="0" smtClean="0"/>
              <a:t>    Over time, stagnant water accumulated can make soil muddy, which in turn can cause soil to erode. Drainage systems maintain balanced moisture in your garden to reduce soil erosion.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381000"/>
            <a:ext cx="8305800" cy="3816429"/>
          </a:xfrm>
          <a:prstGeom prst="rect">
            <a:avLst/>
          </a:prstGeom>
        </p:spPr>
        <p:txBody>
          <a:bodyPr wrap="square">
            <a:spAutoFit/>
          </a:bodyPr>
          <a:lstStyle/>
          <a:p>
            <a:pPr>
              <a:buFont typeface="Arial" pitchFamily="34" charset="0"/>
              <a:buChar char="•"/>
            </a:pPr>
            <a:r>
              <a:rPr lang="en-US" sz="2800" dirty="0" smtClean="0"/>
              <a:t>  Advantage: Removes Toxic Materials and Disease </a:t>
            </a:r>
          </a:p>
          <a:p>
            <a:r>
              <a:rPr lang="en-US" sz="2800" dirty="0" smtClean="0"/>
              <a:t>   Organisms</a:t>
            </a:r>
          </a:p>
          <a:p>
            <a:pPr>
              <a:buFont typeface="Arial" pitchFamily="34" charset="0"/>
              <a:buChar char="•"/>
            </a:pPr>
            <a:r>
              <a:rPr lang="en-US" sz="2800" dirty="0" smtClean="0"/>
              <a:t>  Continuous, heavy rains may cause the water to rise,</a:t>
            </a:r>
          </a:p>
          <a:p>
            <a:r>
              <a:rPr lang="en-US" sz="2800" dirty="0" smtClean="0"/>
              <a:t>   which can lead to flash floods, especially when you     </a:t>
            </a:r>
          </a:p>
          <a:p>
            <a:r>
              <a:rPr lang="en-US" sz="2800" dirty="0" smtClean="0"/>
              <a:t>   live near a big body of water. Often these flash floods   </a:t>
            </a:r>
          </a:p>
          <a:p>
            <a:r>
              <a:rPr lang="en-US" sz="2800" dirty="0" smtClean="0"/>
              <a:t>   bring contaminated water into your soil. Drainage </a:t>
            </a:r>
          </a:p>
          <a:p>
            <a:r>
              <a:rPr lang="en-US" sz="2800" dirty="0" smtClean="0"/>
              <a:t>   systems can remove these toxic materials by draining </a:t>
            </a:r>
          </a:p>
          <a:p>
            <a:r>
              <a:rPr lang="en-US" sz="2800" dirty="0" smtClean="0"/>
              <a:t>   them away from your yard.</a:t>
            </a:r>
          </a:p>
          <a:p>
            <a:endParaRPr lang="en-GB"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DIMERITS</a:t>
            </a:r>
            <a:endParaRPr lang="en-GB" dirty="0"/>
          </a:p>
        </p:txBody>
      </p:sp>
      <p:sp>
        <p:nvSpPr>
          <p:cNvPr id="3" name="Content Placeholder 2"/>
          <p:cNvSpPr>
            <a:spLocks noGrp="1"/>
          </p:cNvSpPr>
          <p:nvPr>
            <p:ph idx="1"/>
          </p:nvPr>
        </p:nvSpPr>
        <p:spPr/>
        <p:txBody>
          <a:bodyPr>
            <a:normAutofit fontScale="25000" lnSpcReduction="20000"/>
          </a:bodyPr>
          <a:lstStyle/>
          <a:p>
            <a:r>
              <a:rPr lang="en-US" sz="11200" dirty="0" smtClean="0"/>
              <a:t>Disadvantage: Expensive</a:t>
            </a:r>
          </a:p>
          <a:p>
            <a:r>
              <a:rPr lang="en-US" sz="11200" dirty="0" smtClean="0"/>
              <a:t>Installing a drainage system is a costly investment. You'll end up paying a high price, especially if you hire a professional to install your drainage system. You may also need a permit to install drainage systems, especially if your particular project requires multiple channels and deep excavations. Disadvantage: Maintenance</a:t>
            </a:r>
          </a:p>
          <a:p>
            <a:r>
              <a:rPr lang="en-US" sz="11200" dirty="0" smtClean="0"/>
              <a:t>Regular maintenance of your drainage system will ensure that it functions properly at all times, says the University of Illinois. You have to ensure that the outlet ditches of your subsurface systems are free</a:t>
            </a:r>
          </a:p>
          <a:p>
            <a:endParaRPr lang="en-US" sz="11200" dirty="0" smtClean="0"/>
          </a:p>
          <a:p>
            <a:endParaRPr lang="en-US" sz="11200" dirty="0" smtClean="0"/>
          </a:p>
          <a:p>
            <a:endParaRPr lang="en-US" sz="11200" dirty="0" smtClean="0"/>
          </a:p>
          <a:p>
            <a:endParaRPr lang="en-GB"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33400" y="381000"/>
            <a:ext cx="8077200" cy="646331"/>
          </a:xfrm>
          <a:prstGeom prst="rect">
            <a:avLst/>
          </a:prstGeom>
        </p:spPr>
        <p:txBody>
          <a:bodyPr wrap="square">
            <a:spAutoFit/>
          </a:bodyPr>
          <a:lstStyle/>
          <a:p>
            <a:r>
              <a:rPr lang="en-GB" b="1" dirty="0" smtClean="0"/>
              <a:t>Rainwater harvesting</a:t>
            </a:r>
            <a:r>
              <a:rPr lang="en-GB" dirty="0" smtClean="0"/>
              <a:t> is the process of collecting rainwater and putting it to good use. There are different ways in which this task can be accomplished.</a:t>
            </a:r>
            <a:endParaRPr lang="en-GB" dirty="0"/>
          </a:p>
        </p:txBody>
      </p:sp>
      <p:sp>
        <p:nvSpPr>
          <p:cNvPr id="3" name="Rectangle 2"/>
          <p:cNvSpPr/>
          <p:nvPr/>
        </p:nvSpPr>
        <p:spPr>
          <a:xfrm>
            <a:off x="609600" y="990600"/>
            <a:ext cx="7848600" cy="923330"/>
          </a:xfrm>
          <a:prstGeom prst="rect">
            <a:avLst/>
          </a:prstGeom>
        </p:spPr>
        <p:txBody>
          <a:bodyPr wrap="square">
            <a:spAutoFit/>
          </a:bodyPr>
          <a:lstStyle/>
          <a:p>
            <a:r>
              <a:rPr lang="en-GB" dirty="0" smtClean="0"/>
              <a:t>Rainwater harvesting, from the common definition of harvesting, is a process that involves collecting rainwater and increasing its value by eliminating impurities or directing it to places where its use is highly required.</a:t>
            </a:r>
            <a:endParaRPr lang="en-GB" dirty="0"/>
          </a:p>
        </p:txBody>
      </p:sp>
      <p:sp>
        <p:nvSpPr>
          <p:cNvPr id="4" name="Rectangle 3"/>
          <p:cNvSpPr/>
          <p:nvPr/>
        </p:nvSpPr>
        <p:spPr>
          <a:xfrm>
            <a:off x="609600" y="2057400"/>
            <a:ext cx="8001000" cy="923330"/>
          </a:xfrm>
          <a:prstGeom prst="rect">
            <a:avLst/>
          </a:prstGeom>
        </p:spPr>
        <p:txBody>
          <a:bodyPr wrap="square">
            <a:spAutoFit/>
          </a:bodyPr>
          <a:lstStyle/>
          <a:p>
            <a:r>
              <a:rPr lang="en-GB" dirty="0" smtClean="0"/>
              <a:t>Rainwater harvesting, from the common definition of harvesting, is a process that involves collecting rainwater and increasing its value by eliminating impurities or directing it to places where its use is highly required.</a:t>
            </a:r>
            <a:endParaRPr lang="en-GB"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4800" y="304800"/>
            <a:ext cx="8153400" cy="4832092"/>
          </a:xfrm>
          <a:prstGeom prst="rect">
            <a:avLst/>
          </a:prstGeom>
        </p:spPr>
        <p:txBody>
          <a:bodyPr wrap="square">
            <a:spAutoFit/>
          </a:bodyPr>
          <a:lstStyle/>
          <a:p>
            <a:r>
              <a:rPr lang="en-US" sz="2800" dirty="0" smtClean="0"/>
              <a:t>from blockages caused by sediment buildup. You'll need to check that debris does not seal the inlet covers. If a tile of your drainage system breaks, you have to replace it. Removing water-loving trees, such as willow, elm, soft maple and cottonwood, from within 100 feet of the drain will keep your drain from blockages caused by overgrown roots, fallen leaves and branches coming from these trees. Ochre, an iron oxide that can block your drain pipe, may also build up; therefore, you constantly have to be on the lookout for it.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GENERAL SPECIFICATIONS OF SURVEY </a:t>
            </a:r>
            <a:endParaRPr lang="en-US" b="1" dirty="0"/>
          </a:p>
        </p:txBody>
      </p:sp>
      <p:sp>
        <p:nvSpPr>
          <p:cNvPr id="3" name="Content Placeholder 2"/>
          <p:cNvSpPr>
            <a:spLocks noGrp="1"/>
          </p:cNvSpPr>
          <p:nvPr>
            <p:ph idx="1"/>
          </p:nvPr>
        </p:nvSpPr>
        <p:spPr/>
        <p:txBody>
          <a:bodyPr>
            <a:normAutofit/>
          </a:bodyPr>
          <a:lstStyle/>
          <a:p>
            <a:r>
              <a:rPr lang="en-US" dirty="0" smtClean="0"/>
              <a:t>Width of 4 lane National Highway - 16 m</a:t>
            </a:r>
          </a:p>
          <a:p>
            <a:r>
              <a:rPr lang="en-US" dirty="0" smtClean="0"/>
              <a:t> Length of road surveyed - 5 km</a:t>
            </a:r>
          </a:p>
          <a:p>
            <a:r>
              <a:rPr lang="en-US" dirty="0" smtClean="0"/>
              <a:t>Area of National Highway surveyed – </a:t>
            </a:r>
          </a:p>
          <a:p>
            <a:pPr>
              <a:buNone/>
            </a:pPr>
            <a:r>
              <a:rPr lang="en-US" dirty="0" smtClean="0"/>
              <a:t>    16X5000 = 80000 square metre</a:t>
            </a:r>
          </a:p>
          <a:p>
            <a:r>
              <a:rPr lang="en-US" dirty="0" smtClean="0"/>
              <a:t>Average rainfall of Udaipur district = 817mm.</a:t>
            </a:r>
          </a:p>
          <a:p>
            <a:r>
              <a:rPr lang="en-US" dirty="0" smtClean="0"/>
              <a:t>Volume of water in </a:t>
            </a:r>
            <a:r>
              <a:rPr lang="en-US" dirty="0" err="1" smtClean="0"/>
              <a:t>litre</a:t>
            </a:r>
            <a:r>
              <a:rPr lang="en-US" dirty="0" smtClean="0"/>
              <a:t> -</a:t>
            </a:r>
          </a:p>
          <a:p>
            <a:pPr>
              <a:buNone/>
            </a:pPr>
            <a:r>
              <a:rPr lang="en-US" dirty="0" smtClean="0"/>
              <a:t>     80000X0.817X1000 = 65,360,000litre</a:t>
            </a:r>
          </a:p>
          <a:p>
            <a:pPr>
              <a:buNone/>
            </a:pPr>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533400"/>
            <a:ext cx="8458200" cy="5592763"/>
          </a:xfrm>
        </p:spPr>
        <p:txBody>
          <a:bodyPr>
            <a:normAutofit lnSpcReduction="10000"/>
          </a:bodyPr>
          <a:lstStyle/>
          <a:p>
            <a:r>
              <a:rPr lang="en-US" dirty="0" smtClean="0"/>
              <a:t>Approx 65 million </a:t>
            </a:r>
            <a:r>
              <a:rPr lang="en-US" dirty="0" err="1" smtClean="0"/>
              <a:t>litres</a:t>
            </a:r>
            <a:r>
              <a:rPr lang="en-US" dirty="0" smtClean="0"/>
              <a:t> of water can be collected by rain water harvesting system on National Highway for length of 5 km.</a:t>
            </a:r>
          </a:p>
          <a:p>
            <a:r>
              <a:rPr lang="en-US" dirty="0" smtClean="0"/>
              <a:t>Per capita demand = 135 lpcd</a:t>
            </a:r>
          </a:p>
          <a:p>
            <a:r>
              <a:rPr lang="en-US" dirty="0" smtClean="0"/>
              <a:t>Population assumed  = </a:t>
            </a:r>
            <a:r>
              <a:rPr lang="en-US" dirty="0" smtClean="0"/>
              <a:t>2000</a:t>
            </a:r>
            <a:endParaRPr lang="en-US" dirty="0" smtClean="0"/>
          </a:p>
          <a:p>
            <a:r>
              <a:rPr lang="en-US" dirty="0" smtClean="0"/>
              <a:t>Total water required by the village per day</a:t>
            </a:r>
          </a:p>
          <a:p>
            <a:pPr>
              <a:buNone/>
            </a:pPr>
            <a:r>
              <a:rPr lang="en-US" dirty="0"/>
              <a:t> </a:t>
            </a:r>
            <a:r>
              <a:rPr lang="en-US" dirty="0" smtClean="0"/>
              <a:t>    - </a:t>
            </a:r>
            <a:r>
              <a:rPr lang="en-US" dirty="0" smtClean="0"/>
              <a:t>135X2000 </a:t>
            </a:r>
            <a:r>
              <a:rPr lang="en-US" dirty="0" smtClean="0"/>
              <a:t>= </a:t>
            </a:r>
            <a:r>
              <a:rPr lang="en-US" dirty="0" smtClean="0"/>
              <a:t>270000</a:t>
            </a:r>
            <a:r>
              <a:rPr lang="en-US" dirty="0" smtClean="0"/>
              <a:t>litre</a:t>
            </a:r>
            <a:endParaRPr lang="en-US" dirty="0" smtClean="0"/>
          </a:p>
          <a:p>
            <a:r>
              <a:rPr lang="en-US" dirty="0" smtClean="0"/>
              <a:t>No. of days for which water can be utilized</a:t>
            </a:r>
          </a:p>
          <a:p>
            <a:pPr>
              <a:buNone/>
            </a:pPr>
            <a:r>
              <a:rPr lang="en-US" dirty="0"/>
              <a:t> </a:t>
            </a:r>
            <a:r>
              <a:rPr lang="en-US" dirty="0" smtClean="0"/>
              <a:t>   = </a:t>
            </a:r>
            <a:r>
              <a:rPr lang="en-US" dirty="0" smtClean="0"/>
              <a:t>65000000/270000 </a:t>
            </a:r>
            <a:r>
              <a:rPr lang="en-US" dirty="0" smtClean="0"/>
              <a:t>= </a:t>
            </a:r>
            <a:r>
              <a:rPr lang="en-US" dirty="0" smtClean="0"/>
              <a:t>240</a:t>
            </a:r>
            <a:r>
              <a:rPr lang="en-US" dirty="0" smtClean="0"/>
              <a:t> days</a:t>
            </a:r>
          </a:p>
          <a:p>
            <a:pPr>
              <a:buNone/>
            </a:pPr>
            <a:r>
              <a:rPr lang="en-US" dirty="0" smtClean="0"/>
              <a:t>     </a:t>
            </a:r>
            <a:endParaRPr lang="en-US" dirty="0" smtClean="0"/>
          </a:p>
          <a:p>
            <a:pPr>
              <a:buNone/>
            </a:pPr>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NEED TO HARVEST WATER ?</a:t>
            </a:r>
            <a:endParaRPr lang="en-GB" dirty="0"/>
          </a:p>
        </p:txBody>
      </p:sp>
      <p:sp>
        <p:nvSpPr>
          <p:cNvPr id="3" name="Content Placeholder 2"/>
          <p:cNvSpPr>
            <a:spLocks noGrp="1"/>
          </p:cNvSpPr>
          <p:nvPr>
            <p:ph idx="1"/>
          </p:nvPr>
        </p:nvSpPr>
        <p:spPr/>
        <p:txBody>
          <a:bodyPr>
            <a:normAutofit fontScale="92500" lnSpcReduction="10000"/>
          </a:bodyPr>
          <a:lstStyle/>
          <a:p>
            <a:r>
              <a:rPr lang="en-US" dirty="0" smtClean="0"/>
              <a:t>Ground water recharge has reduced and total water runoff has increased due to increase in built-up areas since last few decades.</a:t>
            </a:r>
          </a:p>
          <a:p>
            <a:r>
              <a:rPr lang="en-US" dirty="0" smtClean="0"/>
              <a:t>This is a new challenge for this decade to save water because there is over exploitation of the water.</a:t>
            </a:r>
          </a:p>
          <a:p>
            <a:r>
              <a:rPr lang="en-US" dirty="0" smtClean="0"/>
              <a:t>It is very difficult to do follow up of ground water stream. </a:t>
            </a:r>
          </a:p>
          <a:p>
            <a:r>
              <a:rPr lang="en-US" dirty="0" smtClean="0"/>
              <a:t>So, we have to develop a policy to harvest the water which is wasted through surface runoff.</a:t>
            </a:r>
          </a:p>
          <a:p>
            <a:endParaRPr lang="en-GB"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srcRect/>
          <a:stretch>
            <a:fillRect/>
          </a:stretch>
        </p:blipFill>
        <p:spPr bwMode="auto">
          <a:xfrm>
            <a:off x="65300" y="1600200"/>
            <a:ext cx="9078700" cy="4624387"/>
          </a:xfrm>
          <a:prstGeom prst="rect">
            <a:avLst/>
          </a:prstGeom>
          <a:noFill/>
          <a:ln w="9525">
            <a:noFill/>
            <a:miter lim="800000"/>
            <a:headEnd/>
            <a:tailEnd/>
          </a:ln>
          <a:effectLst/>
        </p:spPr>
      </p:pic>
      <p:sp>
        <p:nvSpPr>
          <p:cNvPr id="6" name="TextBox 5"/>
          <p:cNvSpPr txBox="1"/>
          <p:nvPr/>
        </p:nvSpPr>
        <p:spPr>
          <a:xfrm>
            <a:off x="304800" y="304800"/>
            <a:ext cx="8382000" cy="584775"/>
          </a:xfrm>
          <a:prstGeom prst="rect">
            <a:avLst/>
          </a:prstGeom>
          <a:noFill/>
        </p:spPr>
        <p:txBody>
          <a:bodyPr wrap="square" rtlCol="0">
            <a:spAutoFit/>
          </a:bodyPr>
          <a:lstStyle/>
          <a:p>
            <a:pPr algn="ctr"/>
            <a:r>
              <a:rPr lang="en-US" sz="3200" dirty="0" smtClean="0">
                <a:latin typeface="+mj-lt"/>
                <a:ea typeface="+mj-ea"/>
                <a:cs typeface="+mj-cs"/>
              </a:rPr>
              <a:t>Longitudinal Profile of Pindwara Highway 7.7 km</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274638"/>
            <a:ext cx="8001000" cy="1143000"/>
          </a:xfrm>
        </p:spPr>
        <p:txBody>
          <a:bodyPr/>
          <a:lstStyle/>
          <a:p>
            <a:r>
              <a:rPr lang="en-US" dirty="0" smtClean="0"/>
              <a:t> First Reservoir Location</a:t>
            </a:r>
            <a:endParaRPr lang="en-US" dirty="0"/>
          </a:p>
        </p:txBody>
      </p:sp>
      <p:pic>
        <p:nvPicPr>
          <p:cNvPr id="2050" name="Picture 2"/>
          <p:cNvPicPr>
            <a:picLocks noGrp="1" noChangeAspect="1" noChangeArrowheads="1"/>
          </p:cNvPicPr>
          <p:nvPr>
            <p:ph idx="1"/>
          </p:nvPr>
        </p:nvPicPr>
        <p:blipFill>
          <a:blip r:embed="rId3"/>
          <a:srcRect/>
          <a:stretch>
            <a:fillRect/>
          </a:stretch>
        </p:blipFill>
        <p:spPr bwMode="auto">
          <a:xfrm>
            <a:off x="98587" y="1524001"/>
            <a:ext cx="8933216" cy="5235614"/>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15962"/>
          </a:xfrm>
        </p:spPr>
        <p:txBody>
          <a:bodyPr>
            <a:normAutofit fontScale="90000"/>
          </a:bodyPr>
          <a:lstStyle/>
          <a:p>
            <a:r>
              <a:rPr lang="en-US" dirty="0" smtClean="0"/>
              <a:t>Second Reservoir Location</a:t>
            </a:r>
            <a:endParaRPr lang="en-US" dirty="0"/>
          </a:p>
        </p:txBody>
      </p:sp>
      <p:pic>
        <p:nvPicPr>
          <p:cNvPr id="3074" name="Picture 2"/>
          <p:cNvPicPr>
            <a:picLocks noGrp="1" noChangeAspect="1" noChangeArrowheads="1"/>
          </p:cNvPicPr>
          <p:nvPr>
            <p:ph idx="1"/>
          </p:nvPr>
        </p:nvPicPr>
        <p:blipFill>
          <a:blip r:embed="rId3"/>
          <a:srcRect/>
          <a:stretch>
            <a:fillRect/>
          </a:stretch>
        </p:blipFill>
        <p:spPr bwMode="auto">
          <a:xfrm>
            <a:off x="167995" y="1219200"/>
            <a:ext cx="8884692" cy="5334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Third Reservoir Location</a:t>
            </a:r>
            <a:endParaRPr lang="en-US" dirty="0"/>
          </a:p>
        </p:txBody>
      </p:sp>
      <p:pic>
        <p:nvPicPr>
          <p:cNvPr id="4098" name="Picture 2"/>
          <p:cNvPicPr>
            <a:picLocks noGrp="1" noChangeAspect="1" noChangeArrowheads="1"/>
          </p:cNvPicPr>
          <p:nvPr>
            <p:ph idx="1"/>
          </p:nvPr>
        </p:nvPicPr>
        <p:blipFill>
          <a:blip r:embed="rId3"/>
          <a:srcRect/>
          <a:stretch>
            <a:fillRect/>
          </a:stretch>
        </p:blipFill>
        <p:spPr bwMode="auto">
          <a:xfrm>
            <a:off x="304800" y="1600199"/>
            <a:ext cx="8665302" cy="5149841"/>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Grp="1" noChangeAspect="1" noChangeArrowheads="1"/>
          </p:cNvPicPr>
          <p:nvPr>
            <p:ph idx="1"/>
          </p:nvPr>
        </p:nvPicPr>
        <p:blipFill>
          <a:blip r:embed="rId3"/>
          <a:srcRect/>
          <a:stretch>
            <a:fillRect/>
          </a:stretch>
        </p:blipFill>
        <p:spPr bwMode="auto">
          <a:xfrm>
            <a:off x="136926" y="304561"/>
            <a:ext cx="8702274" cy="6533526"/>
          </a:xfrm>
          <a:prstGeom prst="rect">
            <a:avLst/>
          </a:prstGeom>
          <a:noFill/>
          <a:ln w="9525">
            <a:noFill/>
            <a:miter lim="800000"/>
            <a:headEnd/>
            <a:tailEnd/>
          </a:ln>
          <a:effec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3920</TotalTime>
  <Words>730</Words>
  <Application>Microsoft Office PowerPoint</Application>
  <PresentationFormat>On-screen Show (4:3)</PresentationFormat>
  <Paragraphs>65</Paragraphs>
  <Slides>18</Slides>
  <Notes>12</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Sustaining Drinking Water Sources </vt:lpstr>
      <vt:lpstr>GENERAL SPECIFICATIONS OF SURVEY </vt:lpstr>
      <vt:lpstr>Slide 3</vt:lpstr>
      <vt:lpstr>NEED TO HARVEST WATER ?</vt:lpstr>
      <vt:lpstr>Slide 5</vt:lpstr>
      <vt:lpstr> First Reservoir Location</vt:lpstr>
      <vt:lpstr>Second Reservoir Location</vt:lpstr>
      <vt:lpstr>Third Reservoir Location</vt:lpstr>
      <vt:lpstr>Slide 9</vt:lpstr>
      <vt:lpstr>Slide 10</vt:lpstr>
      <vt:lpstr>Slide 11</vt:lpstr>
      <vt:lpstr>Slide 12</vt:lpstr>
      <vt:lpstr>Slide 13</vt:lpstr>
      <vt:lpstr>MERITS</vt:lpstr>
      <vt:lpstr>Slide 15</vt:lpstr>
      <vt:lpstr>DIMERITS</vt:lpstr>
      <vt:lpstr>Slide 17</vt:lpstr>
      <vt:lpstr>Slide 18</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Sustaining Drinking Water Sources </dc:title>
  <dc:creator>Riyu</dc:creator>
  <cp:lastModifiedBy>shiva chouhan</cp:lastModifiedBy>
  <cp:revision>35</cp:revision>
  <dcterms:created xsi:type="dcterms:W3CDTF">2018-07-03T11:55:43Z</dcterms:created>
  <dcterms:modified xsi:type="dcterms:W3CDTF">2018-07-20T04:54:55Z</dcterms:modified>
</cp:coreProperties>
</file>

<file path=docProps/thumbnail.jpeg>
</file>